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309" r:id="rId2"/>
    <p:sldId id="350" r:id="rId3"/>
    <p:sldId id="310" r:id="rId4"/>
    <p:sldId id="398" r:id="rId5"/>
    <p:sldId id="399" r:id="rId6"/>
    <p:sldId id="499" r:id="rId7"/>
    <p:sldId id="447" r:id="rId8"/>
    <p:sldId id="501" r:id="rId9"/>
    <p:sldId id="496" r:id="rId10"/>
    <p:sldId id="313" r:id="rId11"/>
    <p:sldId id="448" r:id="rId12"/>
    <p:sldId id="314" r:id="rId13"/>
    <p:sldId id="569" r:id="rId14"/>
    <p:sldId id="5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638">
          <p15:clr>
            <a:srgbClr val="A4A3A4"/>
          </p15:clr>
        </p15:guide>
        <p15:guide id="2" pos="5301">
          <p15:clr>
            <a:srgbClr val="A4A3A4"/>
          </p15:clr>
        </p15:guide>
        <p15:guide id="3" orient="horz" pos="952">
          <p15:clr>
            <a:srgbClr val="A4A3A4"/>
          </p15:clr>
        </p15:guide>
        <p15:guide id="4" orient="horz" pos="332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文杰" initials="刘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DCA9"/>
    <a:srgbClr val="09DEE9"/>
    <a:srgbClr val="06ECB5"/>
    <a:srgbClr val="09E6F1"/>
    <a:srgbClr val="16EBF6"/>
    <a:srgbClr val="31EEF7"/>
    <a:srgbClr val="2EFAC9"/>
    <a:srgbClr val="005CA2"/>
    <a:srgbClr val="939D25"/>
    <a:srgbClr val="56F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6196" autoAdjust="0"/>
  </p:normalViewPr>
  <p:slideViewPr>
    <p:cSldViewPr snapToGrid="0" showGuides="1">
      <p:cViewPr varScale="1">
        <p:scale>
          <a:sx n="119" d="100"/>
          <a:sy n="119" d="100"/>
        </p:scale>
        <p:origin x="528" y="114"/>
      </p:cViewPr>
      <p:guideLst>
        <p:guide pos="2638"/>
        <p:guide pos="5301"/>
        <p:guide orient="horz" pos="952"/>
        <p:guide orient="horz" pos="33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86B27-8F20-4657-8EAB-2C64E89A4D54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020B4-C4F0-47FB-9EF6-DA1D8CA35CE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1515573"/>
            <a:ext cx="12192000" cy="38268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5182609" y="602182"/>
            <a:ext cx="1826782" cy="182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5268952" y="688525"/>
            <a:ext cx="1654096" cy="165409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846503"/>
            <a:ext cx="10515600" cy="16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kumimoji="0" lang="zh-CN" altLang="en-US" sz="4800" b="1" i="0" u="none" strike="noStrike" cap="none" spc="40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</a:t>
            </a:r>
            <a:br>
              <a:rPr lang="en-US" altLang="zh-CN" dirty="0"/>
            </a:br>
            <a:r>
              <a:rPr lang="zh-CN" altLang="en-US" dirty="0"/>
              <a:t>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2021/12/31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417455" y="0"/>
            <a:ext cx="4011561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79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3" name="圆角矩形 1"/>
          <p:cNvSpPr/>
          <p:nvPr userDrawn="1"/>
        </p:nvSpPr>
        <p:spPr>
          <a:xfrm>
            <a:off x="0" y="0"/>
            <a:ext cx="4215539" cy="6858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2794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6096000" y="1443841"/>
            <a:ext cx="44579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第一部分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第二部分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第三部分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第四部分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accent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</a:rPr>
              <a:t>第五部分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05463" y="2054375"/>
            <a:ext cx="38793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6" name="直接连接符 5"/>
          <p:cNvCxnSpPr/>
          <p:nvPr userDrawn="1"/>
        </p:nvCxnSpPr>
        <p:spPr>
          <a:xfrm>
            <a:off x="6205463" y="2953017"/>
            <a:ext cx="38793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7" name="直接连接符 6"/>
          <p:cNvCxnSpPr/>
          <p:nvPr userDrawn="1"/>
        </p:nvCxnSpPr>
        <p:spPr>
          <a:xfrm>
            <a:off x="6205463" y="3787602"/>
            <a:ext cx="38793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8" name="直接连接符 7"/>
          <p:cNvCxnSpPr/>
          <p:nvPr userDrawn="1"/>
        </p:nvCxnSpPr>
        <p:spPr>
          <a:xfrm>
            <a:off x="6205463" y="4634838"/>
            <a:ext cx="376509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cxnSp>
        <p:nvCxnSpPr>
          <p:cNvPr id="9" name="直接连接符 8"/>
          <p:cNvCxnSpPr/>
          <p:nvPr userDrawn="1"/>
        </p:nvCxnSpPr>
        <p:spPr>
          <a:xfrm>
            <a:off x="6205463" y="5598309"/>
            <a:ext cx="3879397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  <a:alpha val="50000"/>
              </a:sysClr>
            </a:solidFill>
            <a:prstDash val="solid"/>
            <a:miter lim="800000"/>
          </a:ln>
          <a:effectLst/>
        </p:spPr>
      </p:cxnSp>
      <p:grpSp>
        <p:nvGrpSpPr>
          <p:cNvPr id="10" name="组合 9"/>
          <p:cNvGrpSpPr/>
          <p:nvPr userDrawn="1"/>
        </p:nvGrpSpPr>
        <p:grpSpPr>
          <a:xfrm>
            <a:off x="1129826" y="2445677"/>
            <a:ext cx="1954627" cy="1966644"/>
            <a:chOff x="1074057" y="2518270"/>
            <a:chExt cx="1954627" cy="1966644"/>
          </a:xfrm>
        </p:grpSpPr>
        <p:sp>
          <p:nvSpPr>
            <p:cNvPr id="11" name="矩形 10"/>
            <p:cNvSpPr/>
            <p:nvPr/>
          </p:nvSpPr>
          <p:spPr>
            <a:xfrm>
              <a:off x="1074057" y="2518270"/>
              <a:ext cx="1349939" cy="196664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chemeClr val="bg1"/>
                  </a:solidFill>
                </a:ln>
                <a:solidFill>
                  <a:srgbClr val="82318E"/>
                </a:solidFill>
                <a:ea typeface="阿里巴巴普惠体 R" panose="00020600040101010101" pitchFamily="18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85596" y="2891057"/>
              <a:ext cx="1843088" cy="1221070"/>
              <a:chOff x="1185596" y="2806967"/>
              <a:chExt cx="1843088" cy="1221070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185596" y="2806967"/>
                <a:ext cx="1843088" cy="1015663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阿里巴巴普惠体 B" panose="00020600040101010101" pitchFamily="18" charset="-122"/>
                    <a:ea typeface="阿里巴巴普惠体 B" panose="00020600040101010101" pitchFamily="18" charset="-122"/>
                  </a:rPr>
                  <a:t>目录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305170" y="3689483"/>
                <a:ext cx="1536282" cy="33855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阿里巴巴普惠体 R" panose="00020600040101010101" pitchFamily="18" charset="-122"/>
                    <a:ea typeface="阿里巴巴普惠体 R" panose="00020600040101010101" pitchFamily="18" charset="-122"/>
                  </a:rPr>
                  <a:t>CONTENTS</a:t>
                </a:r>
                <a:endPara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阿里巴巴普惠体 R" panose="00020600040101010101" pitchFamily="18" charset="-122"/>
                  <a:ea typeface="阿里巴巴普惠体 R" panose="00020600040101010101" pitchFamily="18" charset="-122"/>
                </a:endParaRPr>
              </a:p>
            </p:txBody>
          </p:sp>
        </p:grpSp>
      </p:grpSp>
      <p:sp>
        <p:nvSpPr>
          <p:cNvPr id="44" name="文本占位符 43"/>
          <p:cNvSpPr>
            <a:spLocks noGrp="1"/>
          </p:cNvSpPr>
          <p:nvPr>
            <p:ph type="body" sz="quarter" idx="10" hasCustomPrompt="1"/>
          </p:nvPr>
        </p:nvSpPr>
        <p:spPr>
          <a:xfrm>
            <a:off x="7705725" y="1466850"/>
            <a:ext cx="2379663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5" name="文本占位符 43"/>
          <p:cNvSpPr>
            <a:spLocks noGrp="1"/>
          </p:cNvSpPr>
          <p:nvPr>
            <p:ph type="body" sz="quarter" idx="11" hasCustomPrompt="1"/>
          </p:nvPr>
        </p:nvSpPr>
        <p:spPr>
          <a:xfrm>
            <a:off x="7705725" y="2319725"/>
            <a:ext cx="2379663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6" name="文本占位符 43"/>
          <p:cNvSpPr>
            <a:spLocks noGrp="1"/>
          </p:cNvSpPr>
          <p:nvPr>
            <p:ph type="body" sz="quarter" idx="12" hasCustomPrompt="1"/>
          </p:nvPr>
        </p:nvSpPr>
        <p:spPr>
          <a:xfrm>
            <a:off x="7705725" y="3185301"/>
            <a:ext cx="2379663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7" name="文本占位符 43"/>
          <p:cNvSpPr>
            <a:spLocks noGrp="1"/>
          </p:cNvSpPr>
          <p:nvPr>
            <p:ph type="body" sz="quarter" idx="13" hasCustomPrompt="1"/>
          </p:nvPr>
        </p:nvSpPr>
        <p:spPr>
          <a:xfrm>
            <a:off x="7705725" y="4039534"/>
            <a:ext cx="2379663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  <p:sp>
        <p:nvSpPr>
          <p:cNvPr id="48" name="文本占位符 43"/>
          <p:cNvSpPr>
            <a:spLocks noGrp="1"/>
          </p:cNvSpPr>
          <p:nvPr>
            <p:ph type="body" sz="quarter" idx="14" hasCustomPrompt="1"/>
          </p:nvPr>
        </p:nvSpPr>
        <p:spPr>
          <a:xfrm>
            <a:off x="7705725" y="4876072"/>
            <a:ext cx="2379663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ea typeface="阿里巴巴普惠体 R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图书馆, 场景, 房间, 室内&#10;&#10;已生成极高可信度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672"/>
                    </a14:imgEffect>
                    <a14:imgEffect>
                      <a14:saturation sat="1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2133600" y="2494639"/>
            <a:ext cx="1143000" cy="1143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3412988" y="2712196"/>
            <a:ext cx="247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rPr>
              <a:t>PART  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  <a:ea typeface="阿里巴巴普惠体 B" panose="00020600040101010101" pitchFamily="18" charset="-122"/>
              </a:rPr>
              <a:t>05</a:t>
            </a:r>
            <a:endParaRPr lang="zh-CN" altLang="en-US" sz="4000" b="1" dirty="0">
              <a:solidFill>
                <a:schemeClr val="bg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096000" y="2700714"/>
            <a:ext cx="4292600" cy="65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4000" b="1" dirty="0">
                <a:solidFill>
                  <a:schemeClr val="bg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V="1">
            <a:off x="0" y="6487888"/>
            <a:ext cx="12192000" cy="370112"/>
            <a:chOff x="0" y="-40730"/>
            <a:chExt cx="12192000" cy="370112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-40730"/>
              <a:ext cx="12192000" cy="370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-40730"/>
              <a:ext cx="12192000" cy="285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阿里巴巴普惠体 R" panose="00020600040101010101" pitchFamily="18" charset="-122"/>
              </a:endParaRPr>
            </a:p>
          </p:txBody>
        </p:sp>
      </p:grpSp>
      <p:sp>
        <p:nvSpPr>
          <p:cNvPr id="96" name="菱形 95"/>
          <p:cNvSpPr/>
          <p:nvPr userDrawn="1"/>
        </p:nvSpPr>
        <p:spPr>
          <a:xfrm>
            <a:off x="600451" y="370197"/>
            <a:ext cx="372167" cy="372166"/>
          </a:xfrm>
          <a:prstGeom prst="diamond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97" name="菱形 96"/>
          <p:cNvSpPr/>
          <p:nvPr userDrawn="1"/>
        </p:nvSpPr>
        <p:spPr>
          <a:xfrm>
            <a:off x="356797" y="312627"/>
            <a:ext cx="487308" cy="487307"/>
          </a:xfrm>
          <a:prstGeom prst="diamond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阿里巴巴普惠体 R" panose="00020600040101010101" pitchFamily="18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1077913" y="357733"/>
            <a:ext cx="5685026" cy="4422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73389"/>
            <a:ext cx="10515600" cy="156966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dirty="0"/>
              <a:t>青柠健康APP</a:t>
            </a:r>
            <a:br>
              <a:rPr lang="en-US" altLang="zh-CN" dirty="0"/>
            </a:br>
            <a:r>
              <a:rPr lang="en-US" altLang="zh-CN" dirty="0"/>
              <a:t>UI</a:t>
            </a:r>
            <a:r>
              <a:rPr lang="zh-CN" altLang="en-US" dirty="0"/>
              <a:t>展示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894614" y="5029199"/>
            <a:ext cx="4408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961053" y="5480926"/>
            <a:ext cx="449327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小组成员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：谢宇松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侯志成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杨培佳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1150" y="1154430"/>
            <a:ext cx="1707482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青</a:t>
            </a:r>
            <a:r>
              <a:rPr lang="en-US" altLang="zh-CN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楷体" panose="02010609060101010101" charset="-122"/>
                <a:ea typeface="楷体" panose="02010609060101010101" charset="-122"/>
                <a:sym typeface="+mn-ea"/>
              </a:rPr>
              <a:t>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2771834"/>
            <a:ext cx="4292600" cy="645160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用户体验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用户体验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62990" y="984250"/>
            <a:ext cx="10026015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我们收到的反馈信息主要有以下两个问题：</a:t>
            </a:r>
          </a:p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UI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还可以再改进，使之更加美观</a:t>
            </a:r>
          </a:p>
          <a:p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、在新闻页面中图片加载时间较久</a:t>
            </a:r>
          </a:p>
          <a:p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760" y="2111375"/>
            <a:ext cx="1649095" cy="32988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80" y="2097405"/>
            <a:ext cx="1930400" cy="32531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77315" y="2194560"/>
            <a:ext cx="501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修改前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955155" y="2194560"/>
            <a:ext cx="4191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修改后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430" y="2097405"/>
            <a:ext cx="2171065" cy="3267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144" y="2126932"/>
            <a:ext cx="2021205" cy="3267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2700714"/>
            <a:ext cx="4292600" cy="645160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团队分工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078230" y="357505"/>
            <a:ext cx="5685155" cy="733425"/>
          </a:xfrm>
        </p:spPr>
        <p:txBody>
          <a:bodyPr/>
          <a:lstStyle/>
          <a:p>
            <a:r>
              <a:rPr lang="zh-CN" altLang="en-US" sz="3600" dirty="0"/>
              <a:t>团队分工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78230" y="1484630"/>
            <a:ext cx="100844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   </a:t>
            </a:r>
            <a:r>
              <a:rPr lang="en-US" altLang="zh-CN" sz="3200" dirty="0">
                <a:latin typeface="+mn-ea"/>
              </a:rPr>
              <a:t>   </a:t>
            </a:r>
            <a:r>
              <a:rPr lang="zh-CN" altLang="en-US" sz="3200" dirty="0">
                <a:latin typeface="+mn-ea"/>
              </a:rPr>
              <a:t>杨培佳组长统筹兼备，并且负责</a:t>
            </a:r>
            <a:r>
              <a:rPr lang="en-US" altLang="zh-CN" sz="3200" dirty="0">
                <a:latin typeface="+mn-ea"/>
              </a:rPr>
              <a:t>app</a:t>
            </a:r>
            <a:r>
              <a:rPr lang="zh-CN" altLang="en-US" sz="3200" dirty="0">
                <a:latin typeface="+mn-ea"/>
              </a:rPr>
              <a:t>的新闻和食物推荐模块</a:t>
            </a:r>
            <a:endParaRPr lang="en-US" altLang="zh-CN" sz="3200" dirty="0">
              <a:latin typeface="+mn-ea"/>
            </a:endParaRPr>
          </a:p>
          <a:p>
            <a:r>
              <a:rPr lang="en-US" altLang="zh-CN" sz="3200" dirty="0">
                <a:latin typeface="+mn-ea"/>
              </a:rPr>
              <a:t>	</a:t>
            </a:r>
            <a:r>
              <a:rPr lang="zh-CN" altLang="en-US" sz="3200" dirty="0">
                <a:latin typeface="+mn-ea"/>
              </a:rPr>
              <a:t>谢宇松组员负责登陆注册和食物数据库的模块</a:t>
            </a:r>
            <a:endParaRPr lang="en-US" altLang="zh-CN" sz="3200" dirty="0">
              <a:latin typeface="+mn-ea"/>
            </a:endParaRPr>
          </a:p>
          <a:p>
            <a:r>
              <a:rPr lang="en-US" altLang="zh-CN" sz="3200" dirty="0">
                <a:latin typeface="+mn-ea"/>
              </a:rPr>
              <a:t>	</a:t>
            </a:r>
            <a:r>
              <a:rPr lang="zh-CN" altLang="en-US" sz="3200" dirty="0">
                <a:latin typeface="+mn-ea"/>
              </a:rPr>
              <a:t>侯志成组员负责健康信息录入和睡眠模块</a:t>
            </a:r>
          </a:p>
        </p:txBody>
      </p:sp>
    </p:spTree>
    <p:extLst>
      <p:ext uri="{BB962C8B-B14F-4D97-AF65-F5344CB8AC3E}">
        <p14:creationId xmlns:p14="http://schemas.microsoft.com/office/powerpoint/2010/main" val="1623060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内容占位符 1"/>
          <p:cNvSpPr>
            <a:spLocks noGrp="1"/>
          </p:cNvSpPr>
          <p:nvPr/>
        </p:nvSpPr>
        <p:spPr>
          <a:xfrm>
            <a:off x="1091883" y="1050518"/>
            <a:ext cx="5685026" cy="4422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77913" y="2501843"/>
            <a:ext cx="10381472" cy="581057"/>
          </a:xfrm>
          <a:prstGeom prst="rect">
            <a:avLst/>
          </a:prstGeom>
          <a:noFill/>
          <a:ln w="3175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dirty="0"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DFE142-F257-4739-A0AB-5212F199C1F0}"/>
              </a:ext>
            </a:extLst>
          </p:cNvPr>
          <p:cNvSpPr txBox="1"/>
          <p:nvPr/>
        </p:nvSpPr>
        <p:spPr>
          <a:xfrm>
            <a:off x="2811379" y="2721114"/>
            <a:ext cx="656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THANKS</a:t>
            </a:r>
            <a:r>
              <a:rPr lang="zh-CN" altLang="en-US" sz="44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77558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"/>
            <a:ext cx="4639310" cy="6858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770401" y="1315740"/>
            <a:ext cx="3017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项目选题分享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770401" y="2463176"/>
            <a:ext cx="30173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需求分析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770401" y="3611882"/>
            <a:ext cx="30173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产品方案设计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770401" y="4759953"/>
            <a:ext cx="30173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</a:rPr>
              <a:t>推广和运营方案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E4F434-AC2F-45AC-BD99-BC5E6CF870F1}"/>
              </a:ext>
            </a:extLst>
          </p:cNvPr>
          <p:cNvSpPr txBox="1"/>
          <p:nvPr/>
        </p:nvSpPr>
        <p:spPr>
          <a:xfrm>
            <a:off x="5743575" y="1315740"/>
            <a:ext cx="55513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lain"/>
            </a:pPr>
            <a:r>
              <a:rPr lang="en-US" altLang="zh-CN" sz="2800" dirty="0"/>
              <a:t>APP</a:t>
            </a:r>
            <a:r>
              <a:rPr lang="zh-CN" altLang="en-US" sz="2800" dirty="0"/>
              <a:t>吸引力和可用性</a:t>
            </a:r>
            <a:endParaRPr lang="en-US" altLang="zh-CN" sz="2800" dirty="0"/>
          </a:p>
          <a:p>
            <a:pPr marL="514350" indent="-514350">
              <a:buAutoNum type="arabicPlain"/>
            </a:pPr>
            <a:endParaRPr lang="en-US" altLang="zh-CN" sz="2800" dirty="0"/>
          </a:p>
          <a:p>
            <a:pPr marL="514350" indent="-514350">
              <a:buAutoNum type="arabicPlain"/>
            </a:pPr>
            <a:r>
              <a:rPr lang="en-US" altLang="zh-CN" sz="2800" dirty="0"/>
              <a:t>APP</a:t>
            </a:r>
            <a:r>
              <a:rPr lang="zh-CN" altLang="en-US" sz="2800" dirty="0"/>
              <a:t>开发工作量和技术难度</a:t>
            </a:r>
            <a:endParaRPr lang="en-US" altLang="zh-CN" sz="2800" dirty="0"/>
          </a:p>
          <a:p>
            <a:endParaRPr lang="en-US" altLang="zh-CN" sz="2800" dirty="0"/>
          </a:p>
          <a:p>
            <a:pPr marL="514350" indent="-514350">
              <a:buAutoNum type="arabicPlain" startAt="3"/>
            </a:pPr>
            <a:r>
              <a:rPr lang="zh-CN" altLang="en-US" sz="2800" dirty="0"/>
              <a:t>测试设计</a:t>
            </a:r>
            <a:endParaRPr lang="en-US" altLang="zh-CN" sz="2800" dirty="0"/>
          </a:p>
          <a:p>
            <a:pPr marL="514350" indent="-514350">
              <a:buAutoNum type="arabicPlain" startAt="3"/>
            </a:pPr>
            <a:endParaRPr lang="en-US" altLang="zh-CN" sz="2800" dirty="0"/>
          </a:p>
          <a:p>
            <a:pPr marL="514350" indent="-514350">
              <a:buAutoNum type="arabicPlain" startAt="3"/>
            </a:pPr>
            <a:r>
              <a:rPr lang="zh-CN" altLang="en-US" sz="2800" dirty="0"/>
              <a:t>用户体验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5   </a:t>
            </a:r>
            <a:r>
              <a:rPr lang="zh-CN" altLang="en-US" sz="2800" dirty="0"/>
              <a:t>团队分工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2620" y="2776915"/>
            <a:ext cx="5010338" cy="646331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FFFFFF"/>
                </a:solidFill>
                <a:ea typeface="Noto Sans S Chinese Medium" panose="020B0600000000000000" pitchFamily="34" charset="-122"/>
                <a:sym typeface="+mn-ea"/>
              </a:rPr>
              <a:t>APP</a:t>
            </a:r>
            <a:r>
              <a:rPr lang="zh-CN" altLang="en-US" dirty="0">
                <a:solidFill>
                  <a:srgbClr val="FFFFFF"/>
                </a:solidFill>
                <a:ea typeface="Noto Sans S Chinese Medium" panose="020B0600000000000000" pitchFamily="34" charset="-122"/>
                <a:sym typeface="+mn-ea"/>
              </a:rPr>
              <a:t>吸引力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078230" y="357505"/>
            <a:ext cx="5685155" cy="733425"/>
          </a:xfrm>
        </p:spPr>
        <p:txBody>
          <a:bodyPr/>
          <a:lstStyle/>
          <a:p>
            <a:r>
              <a:rPr lang="en-US" altLang="zh-CN" sz="3600" dirty="0"/>
              <a:t>APP</a:t>
            </a:r>
            <a:r>
              <a:rPr lang="zh-CN" altLang="en-US" sz="3600"/>
              <a:t>吸引力</a:t>
            </a:r>
            <a:endParaRPr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1144270" y="1494155"/>
            <a:ext cx="1008443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+mn-ea"/>
              </a:rPr>
              <a:t>   </a:t>
            </a:r>
            <a:r>
              <a:rPr lang="en-US" altLang="zh-CN" sz="3600" dirty="0">
                <a:latin typeface="+mn-ea"/>
              </a:rPr>
              <a:t> </a:t>
            </a:r>
            <a:r>
              <a:rPr lang="zh-CN" altLang="en-US" sz="3600" dirty="0">
                <a:latin typeface="+mn-ea"/>
              </a:rPr>
              <a:t>我们的青柠健康</a:t>
            </a:r>
            <a:r>
              <a:rPr lang="en-US" altLang="zh-CN" sz="3600" dirty="0">
                <a:latin typeface="+mn-ea"/>
              </a:rPr>
              <a:t>APP</a:t>
            </a:r>
            <a:r>
              <a:rPr lang="zh-CN" altLang="en-US" sz="3600" dirty="0">
                <a:latin typeface="+mn-ea"/>
              </a:rPr>
              <a:t>最重要也是与其它健康</a:t>
            </a:r>
            <a:r>
              <a:rPr lang="en-US" altLang="zh-CN" sz="3600" dirty="0">
                <a:latin typeface="+mn-ea"/>
              </a:rPr>
              <a:t>App</a:t>
            </a:r>
            <a:r>
              <a:rPr lang="zh-CN" altLang="en-US" sz="3600" dirty="0">
                <a:latin typeface="+mn-ea"/>
              </a:rPr>
              <a:t>不同的是能够根据个人填写的健康信息提供相应的营养建议。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76960" y="964565"/>
            <a:ext cx="10154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65345" y="964565"/>
            <a:ext cx="3242310" cy="5019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6960" y="964565"/>
            <a:ext cx="3431540" cy="5019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7655" y="964565"/>
            <a:ext cx="3188335" cy="50304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5902502" y="2782669"/>
            <a:ext cx="4292600" cy="646331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rgbClr val="FFFFFF"/>
                </a:solidFill>
                <a:ea typeface="Noto Sans S Chinese Medium" panose="020B0600000000000000" pitchFamily="34" charset="-122"/>
                <a:sym typeface="+mn-ea"/>
              </a:rPr>
              <a:t>APP</a:t>
            </a:r>
            <a:r>
              <a:rPr lang="zh-CN" altLang="en-US" dirty="0">
                <a:solidFill>
                  <a:srgbClr val="FFFFFF"/>
                </a:solidFill>
                <a:ea typeface="Noto Sans S Chinese Medium" panose="020B0600000000000000" pitchFamily="34" charset="-122"/>
                <a:sym typeface="+mn-ea"/>
              </a:rPr>
              <a:t>开发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开发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7335" y="974090"/>
            <a:ext cx="7783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70773" y="2077720"/>
            <a:ext cx="1020953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 </a:t>
            </a:r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3200" dirty="0">
                <a:latin typeface="+mn-ea"/>
                <a:cs typeface="宋体" panose="02010600030101010101" pitchFamily="2" charset="-122"/>
              </a:rPr>
              <a:t>我们青柠健康</a:t>
            </a:r>
            <a:r>
              <a:rPr lang="en-US" altLang="zh-CN" sz="3200" dirty="0">
                <a:latin typeface="+mn-ea"/>
                <a:cs typeface="宋体" panose="02010600030101010101" pitchFamily="2" charset="-122"/>
              </a:rPr>
              <a:t>APP</a:t>
            </a:r>
            <a:r>
              <a:rPr lang="zh-CN" altLang="en-US" sz="3200" dirty="0">
                <a:latin typeface="+mn-ea"/>
                <a:cs typeface="宋体" panose="02010600030101010101" pitchFamily="2" charset="-122"/>
              </a:rPr>
              <a:t>功能相对简单，因此工作量一般，技术难度相对简单。</a:t>
            </a:r>
            <a:endParaRPr lang="en-US" altLang="zh-CN" sz="3200" dirty="0">
              <a:latin typeface="+mn-ea"/>
              <a:cs typeface="宋体" panose="02010600030101010101" pitchFamily="2" charset="-122"/>
            </a:endParaRPr>
          </a:p>
          <a:p>
            <a:r>
              <a:rPr lang="en-US" altLang="zh-CN" sz="3200" dirty="0">
                <a:latin typeface="+mn-ea"/>
                <a:cs typeface="宋体" panose="02010600030101010101" pitchFamily="2" charset="-122"/>
              </a:rPr>
              <a:t>	</a:t>
            </a:r>
            <a:r>
              <a:rPr lang="zh-CN" altLang="en-US" sz="3200" dirty="0">
                <a:latin typeface="+mn-ea"/>
                <a:cs typeface="宋体" panose="02010600030101010101" pitchFamily="2" charset="-122"/>
              </a:rPr>
              <a:t>主要难点在于根据个人健康信息进行饮食推荐，需要先进行食物信息收集以及根据健康信息计算相应食物量。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5722620" y="2776914"/>
            <a:ext cx="4292600" cy="64516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Noto Sans S Chinese Medium" panose="020B0600000000000000" pitchFamily="34" charset="-122"/>
                <a:ea typeface="Noto Sans S Chinese Medium" panose="020B0600000000000000" pitchFamily="34" charset="-122"/>
                <a:sym typeface="+mn-ea"/>
              </a:rPr>
              <a:t>测试设计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测试设计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595" y="986155"/>
            <a:ext cx="1447800" cy="2896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680" y="995680"/>
            <a:ext cx="1447800" cy="28968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275" y="995045"/>
            <a:ext cx="1398905" cy="2799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170" y="995680"/>
            <a:ext cx="1500505" cy="3001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765" y="907415"/>
            <a:ext cx="1487805" cy="29756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230" y="922655"/>
            <a:ext cx="1511935" cy="30251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04265" y="4079875"/>
            <a:ext cx="6602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以上为重要功能测试数据，完整测试在视频中。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238,&quot;width&quot;:510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528,&quot;width&quot;:4464}"/>
</p:tagLst>
</file>

<file path=ppt/theme/theme1.xml><?xml version="1.0" encoding="utf-8"?>
<a:theme xmlns:a="http://schemas.openxmlformats.org/drawingml/2006/main" name="Office 主题​​">
  <a:themeElements>
    <a:clrScheme name="自定义 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005CA2"/>
      </a:accent1>
      <a:accent2>
        <a:srgbClr val="02A4EC"/>
      </a:accent2>
      <a:accent3>
        <a:srgbClr val="09DEE9"/>
      </a:accent3>
      <a:accent4>
        <a:srgbClr val="06DCA9"/>
      </a:accent4>
      <a:accent5>
        <a:srgbClr val="74DE95"/>
      </a:accent5>
      <a:accent6>
        <a:srgbClr val="EB9641"/>
      </a:accent6>
      <a:hlink>
        <a:srgbClr val="6B9F25"/>
      </a:hlink>
      <a:folHlink>
        <a:srgbClr val="9F6715"/>
      </a:folHlink>
    </a:clrScheme>
    <a:fontScheme name="自定义 1">
      <a:majorFont>
        <a:latin typeface="Segoe UI Light"/>
        <a:ea typeface="微软雅黑"/>
        <a:cs typeface=""/>
      </a:majorFont>
      <a:minorFont>
        <a:latin typeface="Segoe U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241</Words>
  <Application>Microsoft Office PowerPoint</Application>
  <PresentationFormat>宽屏</PresentationFormat>
  <Paragraphs>46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Noto Sans S Chinese Medium</vt:lpstr>
      <vt:lpstr>阿里巴巴普惠体 B</vt:lpstr>
      <vt:lpstr>阿里巴巴普惠体 R</vt:lpstr>
      <vt:lpstr>等线</vt:lpstr>
      <vt:lpstr>华文楷体</vt:lpstr>
      <vt:lpstr>楷体</vt:lpstr>
      <vt:lpstr>宋体</vt:lpstr>
      <vt:lpstr>微软雅黑</vt:lpstr>
      <vt:lpstr>微软雅黑 Light</vt:lpstr>
      <vt:lpstr>Arial</vt:lpstr>
      <vt:lpstr>Segoe UI</vt:lpstr>
      <vt:lpstr>Segoe UI Light</vt:lpstr>
      <vt:lpstr>Office 主题​​</vt:lpstr>
      <vt:lpstr>青柠健康APP UI展示</vt:lpstr>
      <vt:lpstr>PowerPoint 演示文稿</vt:lpstr>
      <vt:lpstr>APP吸引力</vt:lpstr>
      <vt:lpstr>PowerPoint 演示文稿</vt:lpstr>
      <vt:lpstr>PowerPoint 演示文稿</vt:lpstr>
      <vt:lpstr>APP开发</vt:lpstr>
      <vt:lpstr>PowerPoint 演示文稿</vt:lpstr>
      <vt:lpstr>测试设计</vt:lpstr>
      <vt:lpstr>PowerPoint 演示文稿</vt:lpstr>
      <vt:lpstr>用户体验</vt:lpstr>
      <vt:lpstr>PowerPoint 演示文稿</vt:lpstr>
      <vt:lpstr>团队分工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张伟崇 张伟崇</dc:creator>
  <cp:keywords>51PPT模板网</cp:keywords>
  <dc:description>www.51pptmoban.com</dc:description>
  <cp:lastModifiedBy>侯 志成</cp:lastModifiedBy>
  <cp:revision>198</cp:revision>
  <dcterms:created xsi:type="dcterms:W3CDTF">2018-09-11T01:33:00Z</dcterms:created>
  <dcterms:modified xsi:type="dcterms:W3CDTF">2021-12-30T18:23:39Z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BF662B47E7B44F24B20BB645C4B8BFFB</vt:lpwstr>
  </property>
  <property fmtid="{D5CDD505-2E9C-101B-9397-08002B2CF9AE}" pid="3" name="KSOProductBuildVer">
    <vt:lpwstr>2052-11.1.0.10938</vt:lpwstr>
  </property>
</Properties>
</file>